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6"/>
  </p:notesMasterIdLst>
  <p:handoutMasterIdLst>
    <p:handoutMasterId r:id="rId27"/>
  </p:handoutMasterIdLst>
  <p:sldIdLst>
    <p:sldId id="288" r:id="rId3"/>
    <p:sldId id="289" r:id="rId4"/>
    <p:sldId id="290" r:id="rId5"/>
    <p:sldId id="301" r:id="rId6"/>
    <p:sldId id="298" r:id="rId7"/>
    <p:sldId id="299" r:id="rId8"/>
    <p:sldId id="302" r:id="rId9"/>
    <p:sldId id="307" r:id="rId10"/>
    <p:sldId id="312" r:id="rId11"/>
    <p:sldId id="314" r:id="rId12"/>
    <p:sldId id="309" r:id="rId13"/>
    <p:sldId id="311" r:id="rId14"/>
    <p:sldId id="316" r:id="rId15"/>
    <p:sldId id="310" r:id="rId16"/>
    <p:sldId id="308" r:id="rId17"/>
    <p:sldId id="296" r:id="rId18"/>
    <p:sldId id="292" r:id="rId19"/>
    <p:sldId id="305" r:id="rId20"/>
    <p:sldId id="306" r:id="rId21"/>
    <p:sldId id="297" r:id="rId22"/>
    <p:sldId id="303" r:id="rId23"/>
    <p:sldId id="293" r:id="rId24"/>
    <p:sldId id="294" r:id="rId2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289"/>
            <p14:sldId id="290"/>
            <p14:sldId id="301"/>
            <p14:sldId id="298"/>
            <p14:sldId id="299"/>
            <p14:sldId id="302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296"/>
            <p14:sldId id="292"/>
            <p14:sldId id="305"/>
            <p14:sldId id="306"/>
            <p14:sldId id="297"/>
            <p14:sldId id="303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13E"/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77" y="2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22.01.2024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Eingabetypen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Modelle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519237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Modelle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Modelle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ertra® Koffer Klassifikation | Pedalo">
            <a:extLst>
              <a:ext uri="{FF2B5EF4-FFF2-40B4-BE49-F238E27FC236}">
                <a16:creationId xmlns:a16="http://schemas.microsoft.com/office/drawing/2014/main" id="{7BFB4205-5919-2E1E-8926-568DE7BB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2" b="29069"/>
          <a:stretch/>
        </p:blipFill>
        <p:spPr bwMode="auto">
          <a:xfrm>
            <a:off x="3118200" y="1780063"/>
            <a:ext cx="5499699" cy="24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 ist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Aktienmarkt: Ist Deutschland ein Schnäppchen? | stock3">
            <a:extLst>
              <a:ext uri="{FF2B5EF4-FFF2-40B4-BE49-F238E27FC236}">
                <a16:creationId xmlns:a16="http://schemas.microsoft.com/office/drawing/2014/main" id="{08AB8073-A84A-AAAF-15EF-75C43AB1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7" y="2230785"/>
            <a:ext cx="4492337" cy="24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5523DA-D3BD-CCBF-6D66-31D8BCCD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Lehrplanbezug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0EAF1B-F443-109A-92C9-9830A8CDC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99E896-8761-3EA1-B636-553141D6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1116" y="1355965"/>
            <a:ext cx="6381767" cy="323076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D192914-5221-E67E-B640-8C174BA6DC11}"/>
              </a:ext>
            </a:extLst>
          </p:cNvPr>
          <p:cNvSpPr/>
          <p:nvPr/>
        </p:nvSpPr>
        <p:spPr>
          <a:xfrm>
            <a:off x="1452310" y="3960000"/>
            <a:ext cx="6186890" cy="54719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98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können Eigenschaften guter Datensätze für maschinelles Lernen einschätzen.</a:t>
            </a:r>
          </a:p>
          <a:p>
            <a:r>
              <a:rPr lang="de-DE" dirty="0"/>
              <a:t>Die SuS sind in der Lage Ergebnisse von Verfahren des maschinellen Lernens zu beurteilen.</a:t>
            </a:r>
          </a:p>
          <a:p>
            <a:r>
              <a:rPr lang="de-DE" dirty="0"/>
              <a:t>Die SuS sind in der Lage aus der Ausgabe eines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Algorithmus Veränderungen für diesen abzuleiten.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SuS sind in der Lage im Rahmen einer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in Gruppen zu arbeiten.</a:t>
            </a:r>
          </a:p>
          <a:p>
            <a:r>
              <a:rPr lang="de-DE" dirty="0"/>
              <a:t>Die SuS lernen den Umgang mit Bildverarbeitungssoftware? – nicht, wenn sie das zu Hause machen?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412AA49-139E-137E-7695-FDB99398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D06EED-27CF-BFB0-E921-9B5BB182C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793C30B-6CEE-4FB0-DB9A-6FA73086F0D3}"/>
              </a:ext>
            </a:extLst>
          </p:cNvPr>
          <p:cNvSpPr txBox="1"/>
          <p:nvPr/>
        </p:nvSpPr>
        <p:spPr>
          <a:xfrm rot="16200000">
            <a:off x="-1013139" y="2701889"/>
            <a:ext cx="3379200" cy="4224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>
                <a:latin typeface="+mn-lt"/>
                <a:cs typeface="Arial" panose="020B0604020202020204" pitchFamily="34" charset="0"/>
              </a:rPr>
              <a:t>Vorwissen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F0AC38C-0B2E-A674-0AA4-04CE9AA2ED2F}"/>
              </a:ext>
            </a:extLst>
          </p:cNvPr>
          <p:cNvSpPr txBox="1"/>
          <p:nvPr/>
        </p:nvSpPr>
        <p:spPr>
          <a:xfrm>
            <a:off x="976685" y="1223491"/>
            <a:ext cx="1986624" cy="699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>
                <a:latin typeface="+mn-lt"/>
                <a:cs typeface="Arial" panose="020B0604020202020204" pitchFamily="34" charset="0"/>
              </a:rPr>
              <a:t>Erklärung der Lehrkraft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13A8BB-EFBC-1AB1-B55C-8C7D2A16D50E}"/>
              </a:ext>
            </a:extLst>
          </p:cNvPr>
          <p:cNvSpPr txBox="1"/>
          <p:nvPr/>
        </p:nvSpPr>
        <p:spPr>
          <a:xfrm>
            <a:off x="1969997" y="2043559"/>
            <a:ext cx="1986624" cy="699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>
                <a:latin typeface="+mn-lt"/>
                <a:cs typeface="Arial" panose="020B0604020202020204" pitchFamily="34" charset="0"/>
              </a:rPr>
              <a:t>Aufgabenstellung Straßenschilder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8413-8497-B3D1-434E-A42BDDBFCB05}"/>
              </a:ext>
            </a:extLst>
          </p:cNvPr>
          <p:cNvSpPr txBox="1"/>
          <p:nvPr/>
        </p:nvSpPr>
        <p:spPr>
          <a:xfrm>
            <a:off x="2963309" y="2863627"/>
            <a:ext cx="1986624" cy="4224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>
                <a:latin typeface="+mn-lt"/>
                <a:cs typeface="Arial" panose="020B0604020202020204" pitchFamily="34" charset="0"/>
              </a:rPr>
              <a:t>Webseite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D62415-510C-0360-4249-D318CAB8849C}"/>
              </a:ext>
            </a:extLst>
          </p:cNvPr>
          <p:cNvSpPr txBox="1"/>
          <p:nvPr/>
        </p:nvSpPr>
        <p:spPr>
          <a:xfrm>
            <a:off x="3956620" y="3406696"/>
            <a:ext cx="1986625" cy="699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 err="1">
                <a:latin typeface="+mn-lt"/>
                <a:cs typeface="Arial" panose="020B0604020202020204" pitchFamily="34" charset="0"/>
              </a:rPr>
              <a:t>Teachable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Machine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203238-65C9-478B-CDBB-4B7F84134916}"/>
              </a:ext>
            </a:extLst>
          </p:cNvPr>
          <p:cNvSpPr txBox="1"/>
          <p:nvPr/>
        </p:nvSpPr>
        <p:spPr>
          <a:xfrm>
            <a:off x="4949932" y="4226764"/>
            <a:ext cx="1986624" cy="699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lIns="72000" tIns="72000" rIns="72000" bIns="72000" rtlCol="0" anchor="t">
            <a:spAutoFit/>
          </a:bodyPr>
          <a:lstStyle/>
          <a:p>
            <a:pPr algn="ctr"/>
            <a:r>
              <a:rPr lang="de-DE" i="0" dirty="0">
                <a:latin typeface="+mn-lt"/>
                <a:cs typeface="Arial" panose="020B0604020202020204" pitchFamily="34" charset="0"/>
              </a:rPr>
              <a:t>Fertiges Produkt Lernerfolg</a:t>
            </a:r>
          </a:p>
        </p:txBody>
      </p:sp>
    </p:spTree>
    <p:extLst>
      <p:ext uri="{BB962C8B-B14F-4D97-AF65-F5344CB8AC3E}">
        <p14:creationId xmlns:p14="http://schemas.microsoft.com/office/powerpoint/2010/main" val="205427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E9946E5-7F98-39B4-4937-4F105C1B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506D10E-C07B-2B87-8127-908F4008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 err="1"/>
              <a:t>Moodlekurs</a:t>
            </a:r>
            <a:r>
              <a:rPr lang="en-US" dirty="0"/>
              <a:t> (</a:t>
            </a:r>
            <a:r>
              <a:rPr lang="en-US" dirty="0" err="1"/>
              <a:t>UndiMeS</a:t>
            </a:r>
            <a:r>
              <a:rPr lang="en-US" dirty="0"/>
              <a:t>)</a:t>
            </a:r>
          </a:p>
          <a:p>
            <a:r>
              <a:rPr lang="en-US" dirty="0" err="1"/>
              <a:t>Ontologie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Lehrplanbezug</a:t>
            </a:r>
            <a:endParaRPr lang="en-US" dirty="0"/>
          </a:p>
          <a:p>
            <a:r>
              <a:rPr lang="en-US" dirty="0" err="1"/>
              <a:t>Kompetenz-Ziele</a:t>
            </a:r>
            <a:endParaRPr lang="en-US" dirty="0"/>
          </a:p>
          <a:p>
            <a:r>
              <a:rPr lang="en-US" dirty="0"/>
              <a:t>Workflow der </a:t>
            </a:r>
            <a:r>
              <a:rPr lang="en-US" dirty="0" err="1"/>
              <a:t>SuS</a:t>
            </a:r>
            <a:endParaRPr lang="en-US" dirty="0"/>
          </a:p>
          <a:p>
            <a:r>
              <a:rPr lang="en-US" dirty="0" err="1"/>
              <a:t>Erprobung</a:t>
            </a:r>
            <a:endParaRPr lang="en-US" dirty="0"/>
          </a:p>
          <a:p>
            <a:r>
              <a:rPr lang="en-US" dirty="0" err="1"/>
              <a:t>Zusammenfassung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34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CA6A7BDD-24CE-9999-9F91-D547E9DF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4" y="1063624"/>
            <a:ext cx="7064092" cy="3537752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75077D9-A12B-B603-46D3-9447F7C3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7" y="1063624"/>
            <a:ext cx="3811266" cy="3566582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9A5188-7139-7B55-0CFF-195BAE0F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71" y="1516229"/>
            <a:ext cx="5341658" cy="21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09E4575-A489-536F-697F-D7D40F38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2C58871-78D9-7E8C-89FC-D2FA2F52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 Hund – Katze zeigen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teachablemachine.withgoogle.com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D21B1A-E12C-E989-EC09-609E04FC2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59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-Test:</a:t>
            </a:r>
          </a:p>
          <a:p>
            <a:r>
              <a:rPr lang="de-DE" dirty="0"/>
              <a:t>Erprobung mit 7. Klässlern im Rahmen einer AG an der EAH-Jena</a:t>
            </a:r>
          </a:p>
          <a:p>
            <a:pPr lvl="1"/>
            <a:r>
              <a:rPr lang="de-DE" dirty="0"/>
              <a:t>Welche Schwierigkeiten ergeben sich bei Durchführung des Szenarios?</a:t>
            </a:r>
          </a:p>
          <a:p>
            <a:pPr lvl="1"/>
            <a:r>
              <a:rPr lang="de-DE" dirty="0"/>
              <a:t>Wo liegen Knackpunkte?</a:t>
            </a:r>
          </a:p>
          <a:p>
            <a:pPr lvl="1"/>
            <a:r>
              <a:rPr lang="de-DE" dirty="0"/>
              <a:t>Was kann am Ablauf verbessert werden?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Erprobung mit 9. Klässlern im regulären Informatikunterricht an der Max-Klinger-Schule Leipzig</a:t>
            </a:r>
          </a:p>
          <a:p>
            <a:pPr lvl="1"/>
            <a:r>
              <a:rPr lang="de-DE" dirty="0"/>
              <a:t>Wie kommt eine 9. Klasse mit dem Szenario klar?</a:t>
            </a:r>
          </a:p>
          <a:p>
            <a:pPr lvl="1"/>
            <a:r>
              <a:rPr lang="de-DE" dirty="0"/>
              <a:t>Wo liegen Knackpunkte?</a:t>
            </a:r>
          </a:p>
          <a:p>
            <a:pPr lvl="1"/>
            <a:r>
              <a:rPr lang="de-DE" dirty="0"/>
              <a:t>Welche Schwierigkeiten entstehen?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KI relevant und wichtig für die Zukunft der SuS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gutes Tool, um ML einfach zugänglich zu machen</a:t>
            </a:r>
          </a:p>
          <a:p>
            <a:r>
              <a:rPr lang="de-DE" dirty="0"/>
              <a:t>Szenario bietet eventuell Möglichkeit zur Verbesserung des Lernprozesses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216236" cy="3379199"/>
          </a:xfrm>
        </p:spPr>
        <p:txBody>
          <a:bodyPr/>
          <a:lstStyle/>
          <a:p>
            <a:r>
              <a:rPr lang="de-DE" dirty="0"/>
              <a:t>Welt der Informatik ändert sich schnell</a:t>
            </a:r>
          </a:p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endParaRPr lang="de-DE" sz="800" dirty="0"/>
          </a:p>
          <a:p>
            <a:r>
              <a:rPr lang="de-DE" dirty="0"/>
              <a:t>Lehrkräfte entlasten und unterstützen</a:t>
            </a:r>
          </a:p>
          <a:p>
            <a:endParaRPr lang="de-DE" sz="800" dirty="0"/>
          </a:p>
          <a:p>
            <a:r>
              <a:rPr lang="de-DE" dirty="0"/>
              <a:t>KI zukunftsrelevant für SuS</a:t>
            </a:r>
          </a:p>
          <a:p>
            <a:pPr lvl="1"/>
            <a:r>
              <a:rPr lang="de-DE" dirty="0"/>
              <a:t>Wichtig für SuS den Umgang mit KI zu erlernen</a:t>
            </a:r>
          </a:p>
          <a:p>
            <a:pPr lvl="1"/>
            <a:r>
              <a:rPr lang="de-DE" dirty="0"/>
              <a:t>Wie wird eine KI erstellt und trainiert?</a:t>
            </a:r>
          </a:p>
          <a:p>
            <a:endParaRPr lang="de-DE" sz="800" dirty="0"/>
          </a:p>
          <a:p>
            <a:r>
              <a:rPr lang="de-DE" b="1" dirty="0"/>
              <a:t>Praktische Umsetzung der Theorie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67" y="740945"/>
            <a:ext cx="3430821" cy="22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Folienzoom 2"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215854"/>
                  </p:ext>
                </p:extLst>
              </p:nvPr>
            </p:nvGraphicFramePr>
            <p:xfrm>
              <a:off x="3679001" y="1724722"/>
              <a:ext cx="373566" cy="395542"/>
            </p:xfrm>
            <a:graphic>
              <a:graphicData uri="http://schemas.microsoft.com/office/powerpoint/2016/slidezoom">
                <pslz:sldZm>
                  <pslz:sldZmObj sldId="298" cId="192380210">
                    <pslz:zmPr id="{493531CB-A825-402B-8EAD-8C71E783A82C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Folien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3B83CD3-86F0-628D-02E5-36A4A7B621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001" y="1724722"/>
                <a:ext cx="373566" cy="395542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362389"/>
                  </p:ext>
                </p:extLst>
              </p:nvPr>
            </p:nvGraphicFramePr>
            <p:xfrm>
              <a:off x="4463828" y="3248490"/>
              <a:ext cx="373566" cy="395542"/>
            </p:xfrm>
            <a:graphic>
              <a:graphicData uri="http://schemas.microsoft.com/office/powerpoint/2016/slidezoom">
                <pslz:sldZm>
                  <pslz:sldZmObj sldId="299" cId="2629472954">
                    <pslz:zmPr id="{7DA5A6BA-102C-4A74-9E8C-7F7278862C04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566" cy="3955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4BE5C24-AE7C-5E79-C854-95B295E894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3828" y="3248490"/>
                <a:ext cx="373566" cy="3955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Grafik3">
            <a:extLst>
              <a:ext uri="{FF2B5EF4-FFF2-40B4-BE49-F238E27FC236}">
                <a16:creationId xmlns:a16="http://schemas.microsoft.com/office/drawing/2014/main" id="{0DBA1698-B22C-CFB5-42BA-DA7C74A1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3">
            <a:extLst>
              <a:ext uri="{FF2B5EF4-FFF2-40B4-BE49-F238E27FC236}">
                <a16:creationId xmlns:a16="http://schemas.microsoft.com/office/drawing/2014/main" id="{13759A8C-2462-D04A-F701-FBB68388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7280F2CB-9AFB-63C9-079E-F240C5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C30A80-BC7A-107B-DC1B-F56D379B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789" y="384744"/>
            <a:ext cx="6050422" cy="44619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6FFE20-4812-7C4C-365E-905249720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1AF5383-F928-84E7-E9E7-929BE600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9" y="527601"/>
            <a:ext cx="5354521" cy="45492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5B29FA-E714-BB97-94B9-0F1C6BB6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7" name="Grafik3">
            <a:extLst>
              <a:ext uri="{FF2B5EF4-FFF2-40B4-BE49-F238E27FC236}">
                <a16:creationId xmlns:a16="http://schemas.microsoft.com/office/drawing/2014/main" id="{37ADCD0A-AD00-6EE9-F287-2B24623F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8" name="Grafik2">
            <a:extLst>
              <a:ext uri="{FF2B5EF4-FFF2-40B4-BE49-F238E27FC236}">
                <a16:creationId xmlns:a16="http://schemas.microsoft.com/office/drawing/2014/main" id="{2768A97C-FCCC-0487-2E14-5FBDDBB3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7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81EF2F16-6FC5-A5C1-E5C7-1010FDE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73" y="241887"/>
            <a:ext cx="6048054" cy="490161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1547973" y="4217028"/>
            <a:ext cx="5611110" cy="46648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C74AB0-9FFE-84AE-D1D8-0BA82A7E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8" y="259331"/>
            <a:ext cx="952381" cy="285714"/>
          </a:xfrm>
          <a:prstGeom prst="rect">
            <a:avLst/>
          </a:prstGeom>
        </p:spPr>
      </p:pic>
      <p:pic>
        <p:nvPicPr>
          <p:cNvPr id="6" name="Grafik3">
            <a:extLst>
              <a:ext uri="{FF2B5EF4-FFF2-40B4-BE49-F238E27FC236}">
                <a16:creationId xmlns:a16="http://schemas.microsoft.com/office/drawing/2014/main" id="{4131E43D-685E-263A-FE64-975484AF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t="5194" r="5020" b="10270"/>
          <a:stretch>
            <a:fillRect/>
          </a:stretch>
        </p:blipFill>
        <p:spPr bwMode="auto">
          <a:xfrm>
            <a:off x="0" y="4653915"/>
            <a:ext cx="1238250" cy="489585"/>
          </a:xfrm>
          <a:prstGeom prst="rect">
            <a:avLst/>
          </a:prstGeom>
        </p:spPr>
      </p:pic>
      <p:pic>
        <p:nvPicPr>
          <p:cNvPr id="7" name="Grafik2">
            <a:extLst>
              <a:ext uri="{FF2B5EF4-FFF2-40B4-BE49-F238E27FC236}">
                <a16:creationId xmlns:a16="http://schemas.microsoft.com/office/drawing/2014/main" id="{494BAABB-8A3A-B929-5357-06EA6BD5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3376" y="259331"/>
            <a:ext cx="1259840" cy="34544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13F81FE-6CFB-3D92-C262-8F8C1146E0D5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Eingabetypen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Vorbereitung einer komplexen Tabelle für den Import in R (Beispiel:  Labor-Datenmaster ,,Bodenlösung&quot;)">
            <a:extLst>
              <a:ext uri="{FF2B5EF4-FFF2-40B4-BE49-F238E27FC236}">
                <a16:creationId xmlns:a16="http://schemas.microsoft.com/office/drawing/2014/main" id="{730CE8F4-D15D-A029-F977-0C84711E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03" y="1617134"/>
            <a:ext cx="5397021" cy="30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muss man achten?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Eingabetypen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Volle Innenstädte: Die Verkehrslage zum 4. Advent">
            <a:extLst>
              <a:ext uri="{FF2B5EF4-FFF2-40B4-BE49-F238E27FC236}">
                <a16:creationId xmlns:a16="http://schemas.microsoft.com/office/drawing/2014/main" id="{92CF39BE-F9E9-6127-ABA8-23A16454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01" y="1590775"/>
            <a:ext cx="4360212" cy="305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442</Words>
  <Application>Microsoft Office PowerPoint</Application>
  <PresentationFormat>Bildschirmpräsentation (16:9)</PresentationFormat>
  <Paragraphs>132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Gliederung</vt:lpstr>
      <vt:lpstr>Motivation</vt:lpstr>
      <vt:lpstr>PowerPoint-Präsentation</vt:lpstr>
      <vt:lpstr>PowerPoint-Präsentation</vt:lpstr>
      <vt:lpstr>PowerPoint-Präsentation</vt:lpstr>
      <vt:lpstr>PowerPoint-Präsentation</vt:lpstr>
      <vt:lpstr>Worauf muss man achten?</vt:lpstr>
      <vt:lpstr>Worauf muss man achten?</vt:lpstr>
      <vt:lpstr>Worauf muss man achten?</vt:lpstr>
      <vt:lpstr>Worauf muss man achten?</vt:lpstr>
      <vt:lpstr>Worauf muss man achten?</vt:lpstr>
      <vt:lpstr>Worauf muss man achten?</vt:lpstr>
      <vt:lpstr>Worauf muss man achten?</vt:lpstr>
      <vt:lpstr>Worauf muss man achten?</vt:lpstr>
      <vt:lpstr>Lehrplanbezug</vt:lpstr>
      <vt:lpstr>Kompetenz-ziele</vt:lpstr>
      <vt:lpstr>Kompetenz-ziele</vt:lpstr>
      <vt:lpstr>Workflow</vt:lpstr>
      <vt:lpstr>Teachable Machine</vt:lpstr>
      <vt:lpstr>Teachable Machine</vt:lpstr>
      <vt:lpstr>Erprobung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12</cp:revision>
  <cp:lastPrinted>2017-09-28T12:33:25Z</cp:lastPrinted>
  <dcterms:created xsi:type="dcterms:W3CDTF">2024-01-14T23:08:17Z</dcterms:created>
  <dcterms:modified xsi:type="dcterms:W3CDTF">2024-01-24T19:22:29Z</dcterms:modified>
</cp:coreProperties>
</file>